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ermat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a.kaplanova@zsnastrani.cz" TargetMode="External"/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řízení na SŠ</a:t>
            </a:r>
            <a:br>
              <a:rPr lang="cs-CZ" dirty="0" smtClean="0"/>
            </a:br>
            <a:r>
              <a:rPr lang="cs-CZ" dirty="0" smtClean="0"/>
              <a:t>2024/25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Mgr. Michaela Kaplanová, ZŠ Děčín VI, Na Stráni 879/2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33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Přihlášky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8652" y="1619795"/>
            <a:ext cx="8915400" cy="377762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Od roku 2024 až na 3 obory (maturitní i nematuritní) + možnost podat až </a:t>
            </a:r>
            <a:r>
              <a:rPr lang="cs-CZ" dirty="0"/>
              <a:t>2</a:t>
            </a:r>
            <a:r>
              <a:rPr lang="cs-CZ" dirty="0" smtClean="0"/>
              <a:t> přihlášky na obory s talentovou zkouškou</a:t>
            </a:r>
          </a:p>
          <a:p>
            <a:pPr>
              <a:buFontTx/>
              <a:buChar char="-"/>
            </a:pPr>
            <a:r>
              <a:rPr lang="cs-CZ" dirty="0" smtClean="0"/>
              <a:t>EOA Děčín – možnost podat všechny 3 přihlášky na 1 obor (Obchodní akademie) na 3 různá zaměření</a:t>
            </a:r>
          </a:p>
          <a:p>
            <a:pPr>
              <a:buFontTx/>
              <a:buChar char="-"/>
            </a:pPr>
            <a:r>
              <a:rPr lang="cs-CZ" dirty="0" smtClean="0"/>
              <a:t>Přihlášky lze podat plně elektronicky přes systém DIPSY (je nutné mít aktivovanou elektronickou identitu občana), hybridní formou přes výpis ze systému či v klasické listinné podobě (stav k říjnu 2024, je možné, že výčet možností bude upraven, upřesníme později)</a:t>
            </a:r>
          </a:p>
          <a:p>
            <a:pPr>
              <a:buFontTx/>
              <a:buChar char="-"/>
            </a:pPr>
            <a:r>
              <a:rPr lang="cs-CZ" dirty="0" smtClean="0"/>
              <a:t>Obory se na přihlášku řadí podle priorit daného žáka, ten bude vždy přijat pouze na jeden obor (na který úspěšně složil zkoušky a zároveň ho uvedl s vyšší prioritou). Zápisové lístky se tedy již nepodávají.</a:t>
            </a:r>
          </a:p>
          <a:p>
            <a:pPr>
              <a:buFontTx/>
              <a:buChar char="-"/>
            </a:pPr>
            <a:r>
              <a:rPr lang="cs-CZ" dirty="0" smtClean="0"/>
              <a:t> Jako přílohu k přihlášce může SŠ vyžadovat potvrzení od lékaře či hodnocení prospěchu ze ZŠ (již není povinnou součástí přihlášky)</a:t>
            </a:r>
          </a:p>
        </p:txBody>
      </p:sp>
    </p:spTree>
    <p:extLst>
      <p:ext uri="{BB962C8B-B14F-4D97-AF65-F5344CB8AC3E}">
        <p14:creationId xmlns:p14="http://schemas.microsoft.com/office/powerpoint/2010/main" val="43105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Jednotné přijímací zkoušky (JPZ)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5407" y="1905000"/>
            <a:ext cx="8915400" cy="377762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Od roku 2017 povinné pro uchazeče o </a:t>
            </a:r>
            <a:r>
              <a:rPr lang="cs-CZ" dirty="0"/>
              <a:t>maturitní obory bez talentové zkoušky, obory nástavbového studia a pro sportovní gymnázia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dirty="0" smtClean="0"/>
              <a:t>Připravované státní organizací </a:t>
            </a:r>
            <a:r>
              <a:rPr lang="cs-CZ" dirty="0" smtClean="0">
                <a:hlinkClick r:id="rId2"/>
              </a:rPr>
              <a:t>CERMAT</a:t>
            </a:r>
            <a:r>
              <a:rPr lang="cs-CZ" dirty="0" smtClean="0"/>
              <a:t> (podrobnější informace po </a:t>
            </a:r>
            <a:r>
              <a:rPr lang="cs-CZ" dirty="0" err="1" smtClean="0"/>
              <a:t>rozkliknutí</a:t>
            </a:r>
            <a:r>
              <a:rPr lang="cs-CZ" dirty="0" smtClean="0"/>
              <a:t> odkazu)</a:t>
            </a:r>
          </a:p>
          <a:p>
            <a:pPr>
              <a:buFontTx/>
              <a:buChar char="-"/>
            </a:pPr>
            <a:r>
              <a:rPr lang="cs-CZ" dirty="0" smtClean="0"/>
              <a:t>Obsahují didaktický test z českého jazyka a matematiky (počítá se vždy lepší výsledek pro každý předmět zvlášť z obou termínů).</a:t>
            </a:r>
          </a:p>
          <a:p>
            <a:pPr>
              <a:buFontTx/>
              <a:buChar char="-"/>
            </a:pPr>
            <a:r>
              <a:rPr lang="cs-CZ" dirty="0" smtClean="0"/>
              <a:t>Výsledek JPZ musí tvořit alespoň 60% celkového výsledku přijímacího řízení, zbytek může doplnit školní část přijímací zkoušky (obsah specifikuje ředitel SŠ, obvykle se jedná o osobní pohovor či výsledky vzdělávání ze ZŠ)</a:t>
            </a:r>
          </a:p>
          <a:p>
            <a:pPr>
              <a:buFontTx/>
              <a:buChar char="-"/>
            </a:pPr>
            <a:r>
              <a:rPr lang="cs-CZ" dirty="0" smtClean="0"/>
              <a:t>JPZ koná uchazeč na jedné ze škol z přihlášky, konkrétní školu určí CERMAT a informuje uchazeče.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37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Talentové zkoušky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9944" y="1463039"/>
            <a:ext cx="8915400" cy="4955177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Vyžadují je obory spadající do skupiny Umění a užité umění (kód oboru začíná na 82), patří sem i sportovní gymnázia (kód obozu začíná na 79).</a:t>
            </a:r>
          </a:p>
          <a:p>
            <a:pPr>
              <a:buFontTx/>
              <a:buChar char="-"/>
            </a:pPr>
            <a:r>
              <a:rPr lang="cs-CZ" dirty="0" smtClean="0"/>
              <a:t>Pokud uchazeč koná talentové zkoušky, již nekoná jednotné přijímací zkoušky od </a:t>
            </a:r>
            <a:r>
              <a:rPr lang="cs-CZ" dirty="0" err="1" smtClean="0"/>
              <a:t>Cermatu</a:t>
            </a:r>
            <a:r>
              <a:rPr lang="cs-CZ" dirty="0" smtClean="0"/>
              <a:t>. Výjimkou je přijímací řízení na gymnázia se sportovní přípravou.</a:t>
            </a:r>
          </a:p>
          <a:p>
            <a:pPr>
              <a:buFontTx/>
              <a:buChar char="-"/>
            </a:pPr>
            <a:r>
              <a:rPr lang="cs-CZ" dirty="0" smtClean="0"/>
              <a:t>Specifikace obsahu a formy talentové zkoušky budou součástí kritérií PŘ zveřejněných k 31.1.2025 ředitelem SŠ.</a:t>
            </a:r>
          </a:p>
          <a:p>
            <a:pPr>
              <a:buFontTx/>
              <a:buChar char="-"/>
            </a:pPr>
            <a:r>
              <a:rPr lang="cs-CZ" dirty="0" smtClean="0"/>
              <a:t>Datum podání přihlášek je stejné (1.- 20.2.2025), talentové zkoušky se konají až po tomto datu.</a:t>
            </a:r>
          </a:p>
          <a:p>
            <a:pPr>
              <a:buFontTx/>
              <a:buChar char="-"/>
            </a:pPr>
            <a:r>
              <a:rPr lang="cs-CZ" dirty="0" smtClean="0"/>
              <a:t>Výsledky zveřejněny v polovině května spolu se všemi dalšími výsledky PŘ.</a:t>
            </a:r>
          </a:p>
          <a:p>
            <a:pPr>
              <a:buFontTx/>
              <a:buChar char="-"/>
            </a:pPr>
            <a:r>
              <a:rPr lang="cs-CZ" dirty="0" smtClean="0"/>
              <a:t>Na přihlášce tedy může být uvedeno až 5 oborů (3 bez TZ a 2 s TZ, v pořadí dle priorit uchazeče).</a:t>
            </a:r>
          </a:p>
          <a:p>
            <a:pPr>
              <a:buFontTx/>
              <a:buChar char="-"/>
            </a:pPr>
            <a:r>
              <a:rPr lang="cs-CZ" dirty="0" smtClean="0"/>
              <a:t>Talentové zkoušky se konají pro každý obor s TZ zvlášť.</a:t>
            </a:r>
          </a:p>
          <a:p>
            <a:pPr>
              <a:buFontTx/>
              <a:buChar char="-"/>
            </a:pPr>
            <a:r>
              <a:rPr lang="cs-CZ" dirty="0" smtClean="0"/>
              <a:t>Ze závažných důvodů se lze do 3 pracovních dnů písemně omluvit řediteli školy a konat zkoušku v náhradním termínu (stejně jako u JPZ).</a:t>
            </a:r>
          </a:p>
          <a:p>
            <a:pPr fontAlgn="base">
              <a:buFontTx/>
              <a:buChar char="-"/>
            </a:pPr>
            <a:r>
              <a:rPr lang="cs-CZ" dirty="0" smtClean="0"/>
              <a:t>2 </a:t>
            </a:r>
            <a:r>
              <a:rPr lang="cs-CZ" dirty="0"/>
              <a:t>řádné termíny talentové </a:t>
            </a:r>
            <a:r>
              <a:rPr lang="cs-CZ" dirty="0" smtClean="0"/>
              <a:t>zkoušky v 1. kole </a:t>
            </a:r>
            <a:r>
              <a:rPr lang="cs-CZ" dirty="0"/>
              <a:t>se konají v termínu </a:t>
            </a:r>
            <a:r>
              <a:rPr lang="cs-CZ" b="1" dirty="0"/>
              <a:t>od 15. března do 23. </a:t>
            </a:r>
            <a:r>
              <a:rPr lang="cs-CZ" b="1" dirty="0" smtClean="0"/>
              <a:t>dubna </a:t>
            </a:r>
            <a:r>
              <a:rPr lang="cs-CZ" b="1" dirty="0"/>
              <a:t>2025</a:t>
            </a:r>
            <a:endParaRPr lang="cs-CZ" dirty="0"/>
          </a:p>
          <a:p>
            <a:pPr marL="0" indent="0" fontAlgn="base">
              <a:buNone/>
            </a:pPr>
            <a:r>
              <a:rPr lang="cs-CZ" dirty="0" smtClean="0"/>
              <a:t>-     1 </a:t>
            </a:r>
            <a:r>
              <a:rPr lang="cs-CZ" dirty="0"/>
              <a:t>náhradní termín se koná v termínu </a:t>
            </a:r>
            <a:r>
              <a:rPr lang="cs-CZ" b="1" dirty="0"/>
              <a:t>od 24. dubna do 5. května 2025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64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kolo přijímacího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Probíhá </a:t>
            </a:r>
            <a:r>
              <a:rPr lang="cs-CZ" dirty="0"/>
              <a:t>stejně jako 1. </a:t>
            </a:r>
            <a:r>
              <a:rPr lang="cs-CZ" dirty="0" smtClean="0"/>
              <a:t>kolo</a:t>
            </a:r>
          </a:p>
          <a:p>
            <a:pPr marL="0" indent="0">
              <a:buNone/>
            </a:pPr>
            <a:r>
              <a:rPr lang="cs-CZ" dirty="0" smtClean="0"/>
              <a:t>- Znovu </a:t>
            </a:r>
            <a:r>
              <a:rPr lang="cs-CZ" dirty="0"/>
              <a:t>je možné vybrat až 3 obory, podání přihlášky se realizuje stejně</a:t>
            </a:r>
          </a:p>
          <a:p>
            <a:pPr marL="0" indent="0">
              <a:buNone/>
            </a:pPr>
            <a:r>
              <a:rPr lang="cs-CZ" dirty="0" smtClean="0"/>
              <a:t>- JPZ </a:t>
            </a:r>
            <a:r>
              <a:rPr lang="cs-CZ" dirty="0"/>
              <a:t>již neprobíhá, hodnotí se dle výsledků z prvního kola (ve 2. kole může tedy uchazeč podat přihlášku na maturitní obor pouze v případě, že v 1. kole konal JPZ)</a:t>
            </a:r>
          </a:p>
          <a:p>
            <a:pPr marL="0" indent="0">
              <a:buNone/>
            </a:pPr>
            <a:r>
              <a:rPr lang="cs-CZ" dirty="0" smtClean="0"/>
              <a:t>- Podává </a:t>
            </a:r>
            <a:r>
              <a:rPr lang="cs-CZ" dirty="0"/>
              <a:t>uchazeč, který nebyl přijat v 1. kole na žádný obor či se vzdal přijetí, čímž mu zaniká nárok nastoupit na jakýkoli obor z 1. </a:t>
            </a:r>
            <a:r>
              <a:rPr lang="cs-CZ" dirty="0" smtClean="0"/>
              <a:t>přihlášky</a:t>
            </a:r>
          </a:p>
          <a:p>
            <a:pPr marL="0" indent="0">
              <a:buNone/>
            </a:pPr>
            <a:r>
              <a:rPr lang="cs-CZ" dirty="0" smtClean="0"/>
              <a:t>- Od 3. kola není počet přihlášek omezen, přihlášky se podávají už jen v listinné podobě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23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9314" y="217714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Ředitel SŠ zveřejní výsledky PŘ obvykle na webových stránkách a v systému DIPSY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Odvolání z kapacitních důvodů nemá smysl, podává se pouze z důvodu procesní chyby během přijímacího řízení.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Pokud uchazeč na školu nakonec nastoupit nechce, musí se vzdát svého místa tím, že vezme celou přihlášku zpět a hlásí se do 2. kola. Volné místo za něj škola smí obsadit až v 2. kole. Do 2. kola se smí hlásit pouze uchazeči, kteří v 1. kole konali JPZ.</a:t>
            </a:r>
          </a:p>
        </p:txBody>
      </p:sp>
    </p:spTree>
    <p:extLst>
      <p:ext uri="{BB962C8B-B14F-4D97-AF65-F5344CB8AC3E}">
        <p14:creationId xmlns:p14="http://schemas.microsoft.com/office/powerpoint/2010/main" val="208314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3223" y="1158240"/>
            <a:ext cx="8915400" cy="4998720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endParaRPr lang="cs-CZ" b="1" dirty="0" smtClean="0"/>
          </a:p>
          <a:p>
            <a:pPr fontAlgn="base"/>
            <a:r>
              <a:rPr lang="cs-CZ" b="1" dirty="0"/>
              <a:t>do 31. ledna 2025 –</a:t>
            </a:r>
            <a:r>
              <a:rPr lang="cs-CZ" dirty="0"/>
              <a:t> zveřejnění kritérií přijímacího řízení pro 1. kolo včetně počtu přijímaných uchazečů řediteli škol (na veřejně přístupném místě ve škole, webu školy a </a:t>
            </a:r>
            <a:r>
              <a:rPr lang="cs-CZ" dirty="0" smtClean="0"/>
              <a:t>v informačním systému DIPSY)</a:t>
            </a:r>
          </a:p>
          <a:p>
            <a:pPr fontAlgn="base"/>
            <a:r>
              <a:rPr lang="cs-CZ" b="1" dirty="0" smtClean="0"/>
              <a:t>1. - 20</a:t>
            </a:r>
            <a:r>
              <a:rPr lang="cs-CZ" b="1" dirty="0"/>
              <a:t>. února 2025</a:t>
            </a:r>
            <a:r>
              <a:rPr lang="cs-CZ" dirty="0"/>
              <a:t> – možnost </a:t>
            </a:r>
            <a:r>
              <a:rPr lang="cs-CZ" dirty="0" smtClean="0"/>
              <a:t>podávat přihlášky na SŠ</a:t>
            </a:r>
            <a:r>
              <a:rPr lang="cs-CZ" dirty="0"/>
              <a:t> pro první kolo přijímacího řízení</a:t>
            </a:r>
          </a:p>
          <a:p>
            <a:pPr fontAlgn="base"/>
            <a:r>
              <a:rPr lang="cs-CZ" b="1" dirty="0"/>
              <a:t>11. dubna 2025</a:t>
            </a:r>
            <a:r>
              <a:rPr lang="cs-CZ" dirty="0"/>
              <a:t> – první řádný termín jednotných (státních) přijímacích zkoušek pro </a:t>
            </a:r>
            <a:r>
              <a:rPr lang="cs-CZ" b="1" dirty="0"/>
              <a:t>čtyřleté obory </a:t>
            </a:r>
            <a:r>
              <a:rPr lang="cs-CZ" dirty="0"/>
              <a:t>a nástavby</a:t>
            </a:r>
          </a:p>
          <a:p>
            <a:pPr fontAlgn="base"/>
            <a:r>
              <a:rPr lang="cs-CZ" b="1" dirty="0"/>
              <a:t>14. dubna 2025</a:t>
            </a:r>
            <a:r>
              <a:rPr lang="cs-CZ" dirty="0"/>
              <a:t> – druhý řádný termín jednotných (státních) přijímacích zkoušek pro </a:t>
            </a:r>
            <a:r>
              <a:rPr lang="cs-CZ" b="1" dirty="0"/>
              <a:t>čtyřleté obory </a:t>
            </a:r>
            <a:r>
              <a:rPr lang="cs-CZ" dirty="0"/>
              <a:t>a nástavby</a:t>
            </a:r>
          </a:p>
          <a:p>
            <a:pPr fontAlgn="base"/>
            <a:r>
              <a:rPr lang="cs-CZ" b="1" dirty="0"/>
              <a:t>15. dubna 2025</a:t>
            </a:r>
            <a:r>
              <a:rPr lang="cs-CZ" dirty="0"/>
              <a:t> – první řádný termín jednotných (státních) přijímacích zkoušek pro </a:t>
            </a:r>
            <a:r>
              <a:rPr lang="cs-CZ" b="1" dirty="0"/>
              <a:t>víceletá gymnázia</a:t>
            </a:r>
          </a:p>
          <a:p>
            <a:pPr fontAlgn="base"/>
            <a:r>
              <a:rPr lang="cs-CZ" b="1" dirty="0"/>
              <a:t>16. dubna 2025</a:t>
            </a:r>
            <a:r>
              <a:rPr lang="cs-CZ" dirty="0"/>
              <a:t> – první řádný termín jednotných (státních) přijímacích zkoušek pro </a:t>
            </a:r>
            <a:r>
              <a:rPr lang="cs-CZ" b="1" dirty="0"/>
              <a:t>víceletá gymnázia</a:t>
            </a:r>
          </a:p>
          <a:p>
            <a:pPr fontAlgn="base"/>
            <a:r>
              <a:rPr lang="cs-CZ" b="1" dirty="0"/>
              <a:t>29. dubna 2025</a:t>
            </a:r>
            <a:r>
              <a:rPr lang="cs-CZ" dirty="0"/>
              <a:t> – první náhradní termín jednotných (státních) přijímacích zkoušek pro všechny obory</a:t>
            </a:r>
          </a:p>
          <a:p>
            <a:pPr fontAlgn="base"/>
            <a:r>
              <a:rPr lang="cs-CZ" b="1" dirty="0"/>
              <a:t>30. dubna 2025</a:t>
            </a:r>
            <a:r>
              <a:rPr lang="cs-CZ" dirty="0"/>
              <a:t> – druhý náhradní termín jednotných (státních) přijímacích zkoušek pro všechny </a:t>
            </a:r>
            <a:r>
              <a:rPr lang="cs-CZ" dirty="0" smtClean="0"/>
              <a:t>obory</a:t>
            </a:r>
          </a:p>
          <a:p>
            <a:pPr fontAlgn="base"/>
            <a:r>
              <a:rPr lang="cs-CZ" b="1" dirty="0" smtClean="0"/>
              <a:t>6. května 2025 </a:t>
            </a:r>
            <a:r>
              <a:rPr lang="cs-CZ" dirty="0" smtClean="0"/>
              <a:t>– zpřístupnění výsledků školám v DIPSY</a:t>
            </a:r>
            <a:endParaRPr lang="cs-CZ" dirty="0"/>
          </a:p>
          <a:p>
            <a:pPr fontAlgn="base"/>
            <a:r>
              <a:rPr lang="cs-CZ" b="1" dirty="0" smtClean="0"/>
              <a:t>do </a:t>
            </a:r>
            <a:r>
              <a:rPr lang="cs-CZ" b="1" dirty="0"/>
              <a:t>26. května 2025</a:t>
            </a:r>
            <a:r>
              <a:rPr lang="cs-CZ" dirty="0"/>
              <a:t> – možnost podávat přihlášky na SŠ pro 2. kolo přijímacího </a:t>
            </a:r>
            <a:r>
              <a:rPr lang="cs-CZ" dirty="0" smtClean="0"/>
              <a:t>řízení</a:t>
            </a:r>
          </a:p>
          <a:p>
            <a:pPr fontAlgn="base"/>
            <a:endParaRPr lang="cs-CZ" dirty="0"/>
          </a:p>
          <a:p>
            <a:pPr fontAlgn="base"/>
            <a:r>
              <a:rPr lang="cs-CZ" sz="2100" b="1" dirty="0" smtClean="0"/>
              <a:t>! OSTATNÍ TERMÍNY BUDOU UPŘESNĚNY!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18880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400" dirty="0" smtClean="0"/>
              <a:t>Všechny informace v této prezentaci jsou platné k 8.10.2024, o případných změnách Vás budeme opět informovat</a:t>
            </a:r>
            <a:r>
              <a:rPr lang="cs-CZ" sz="2400" dirty="0" smtClean="0"/>
              <a:t>.</a:t>
            </a:r>
          </a:p>
          <a:p>
            <a:pPr>
              <a:buFontTx/>
              <a:buChar char="-"/>
            </a:pPr>
            <a:r>
              <a:rPr lang="cs-CZ" sz="2400" dirty="0" smtClean="0"/>
              <a:t>Aktuální informace lze získat také </a:t>
            </a:r>
            <a:r>
              <a:rPr lang="cs-CZ" sz="2400" smtClean="0"/>
              <a:t>na </a:t>
            </a:r>
            <a:r>
              <a:rPr lang="cs-CZ" sz="2400" smtClean="0">
                <a:hlinkClick r:id="rId2"/>
              </a:rPr>
              <a:t>www.prihlaskynastredni.cz</a:t>
            </a:r>
            <a:r>
              <a:rPr lang="cs-CZ" sz="2400" smtClean="0"/>
              <a:t> 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 případě dotazů volejte či pište</a:t>
            </a:r>
          </a:p>
          <a:p>
            <a:pPr marL="0" indent="0">
              <a:buNone/>
            </a:pPr>
            <a:r>
              <a:rPr lang="cs-CZ" sz="2400" dirty="0" smtClean="0"/>
              <a:t>723 445 723</a:t>
            </a:r>
          </a:p>
          <a:p>
            <a:pPr marL="0" indent="0">
              <a:buNone/>
            </a:pPr>
            <a:r>
              <a:rPr lang="cs-CZ" sz="2400" dirty="0" smtClean="0">
                <a:hlinkClick r:id="rId3"/>
              </a:rPr>
              <a:t>michaela.kaplanova@zsnastrani.cz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Mgr. Michaela Kaplanová, kariérová poradkyně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61341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1560</TotalTime>
  <Words>943</Words>
  <Application>Microsoft Office PowerPoint</Application>
  <PresentationFormat>Širokoúhlá obrazovka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Přijímací řízení na SŠ 2024/25</vt:lpstr>
      <vt:lpstr>Přihlášky </vt:lpstr>
      <vt:lpstr>Jednotné přijímací zkoušky (JPZ)</vt:lpstr>
      <vt:lpstr>Talentové zkoušky</vt:lpstr>
      <vt:lpstr>2. kolo přijímacího řízení</vt:lpstr>
      <vt:lpstr>Výsledky přijímacího řízení</vt:lpstr>
      <vt:lpstr>Důležité termíny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na SŠ 2024/25</dc:title>
  <dc:creator>Michaela Kaplanová</dc:creator>
  <cp:lastModifiedBy>Michaela Kaplanová</cp:lastModifiedBy>
  <cp:revision>25</cp:revision>
  <dcterms:created xsi:type="dcterms:W3CDTF">2024-10-07T06:27:28Z</dcterms:created>
  <dcterms:modified xsi:type="dcterms:W3CDTF">2024-10-08T08:29:32Z</dcterms:modified>
</cp:coreProperties>
</file>